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07" autoAdjust="0"/>
  </p:normalViewPr>
  <p:slideViewPr>
    <p:cSldViewPr>
      <p:cViewPr varScale="1">
        <p:scale>
          <a:sx n="69" d="100"/>
          <a:sy n="69" d="100"/>
        </p:scale>
        <p:origin x="-141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dirty="0"/>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8E0C8E-A542-440B-A65C-85D1143226A1}" type="datetimeFigureOut">
              <a:rPr lang="fi-FI" smtClean="0"/>
              <a:pPr/>
              <a:t>5.8.2011</a:t>
            </a:fld>
            <a:endParaRPr lang="fi-FI" dirty="0"/>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dirty="0"/>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dirty="0"/>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0A4886-14A1-4C23-BC25-F5224A493FC3}" type="slidenum">
              <a:rPr lang="fi-FI" smtClean="0"/>
              <a:pPr/>
              <a:t>‹#›</a:t>
            </a:fld>
            <a:endParaRPr lang="fi-FI"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3601"/>
            <a:ext cx="7772400" cy="838199"/>
          </a:xfrm>
        </p:spPr>
        <p:txBody>
          <a:bodyPr/>
          <a:lstStyle>
            <a:lvl1pPr algn="ctr">
              <a:defRPr sz="5000" cap="none">
                <a:ln w="6350" cap="flat" cmpd="sng" algn="ctr">
                  <a:noFill/>
                  <a:prstDash val="solid"/>
                  <a:round/>
                  <a:headEnd type="none" w="med" len="med"/>
                  <a:tailEnd type="none" w="med" len="med"/>
                </a:ln>
                <a:solidFill>
                  <a:schemeClr val="tx1"/>
                </a:solidFill>
                <a:effectLst/>
              </a:defRPr>
            </a:lvl1pPr>
          </a:lstStyle>
          <a:p>
            <a:r>
              <a:rPr lang="fi-FI" smtClean="0"/>
              <a:t>Muokkaa perustyyl. napsautt.</a:t>
            </a:r>
            <a:endParaRPr lang="fi-FI" dirty="0"/>
          </a:p>
        </p:txBody>
      </p:sp>
      <p:sp>
        <p:nvSpPr>
          <p:cNvPr id="3" name="Alaotsikko 2"/>
          <p:cNvSpPr>
            <a:spLocks noGrp="1"/>
          </p:cNvSpPr>
          <p:nvPr>
            <p:ph type="subTitle" idx="1"/>
          </p:nvPr>
        </p:nvSpPr>
        <p:spPr>
          <a:xfrm>
            <a:off x="1371600" y="3352800"/>
            <a:ext cx="6400800" cy="3276600"/>
          </a:xfrm>
        </p:spPr>
        <p:txBody>
          <a:bodyPr/>
          <a:lstStyle>
            <a:lvl1pPr marL="0" indent="0" algn="ctr">
              <a:buNone/>
              <a:defRPr b="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smtClean="0"/>
              <a:t>Muokkaa alaotsikon perustyyliä napsautt.</a:t>
            </a:r>
            <a:endParaRPr lang="fi-FI" dirty="0"/>
          </a:p>
        </p:txBody>
      </p:sp>
      <p:sp>
        <p:nvSpPr>
          <p:cNvPr id="4"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a:ln/>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Otsikko, teksti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838200"/>
            <a:ext cx="8229600" cy="1143000"/>
          </a:xfrm>
        </p:spPr>
        <p:txBody>
          <a:bodyPr/>
          <a:lstStyle/>
          <a:p>
            <a:r>
              <a:rPr lang="fi-FI" smtClean="0"/>
              <a:t>Muokkaa perustyyl. napsautt.</a:t>
            </a:r>
            <a:endParaRPr lang="fi-FI" dirty="0"/>
          </a:p>
        </p:txBody>
      </p:sp>
      <p:sp>
        <p:nvSpPr>
          <p:cNvPr id="3" name="Tekstin paikkamerkki 2"/>
          <p:cNvSpPr>
            <a:spLocks noGrp="1"/>
          </p:cNvSpPr>
          <p:nvPr>
            <p:ph type="body" sz="half" idx="1"/>
          </p:nvPr>
        </p:nvSpPr>
        <p:spPr>
          <a:xfrm>
            <a:off x="457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4" name="Sisällön paikkamerkki 3"/>
          <p:cNvSpPr>
            <a:spLocks noGrp="1"/>
          </p:cNvSpPr>
          <p:nvPr>
            <p:ph sz="half" idx="2"/>
          </p:nvPr>
        </p:nvSpPr>
        <p:spPr>
          <a:xfrm>
            <a:off x="4648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dirty="0"/>
          </a:p>
        </p:txBody>
      </p:sp>
      <p:sp>
        <p:nvSpPr>
          <p:cNvPr id="3" name="Sisällön paikkamerkki 2"/>
          <p:cNvSpPr>
            <a:spLocks noGrp="1"/>
          </p:cNvSpPr>
          <p:nvPr>
            <p:ph idx="1"/>
          </p:nvPr>
        </p:nvSpPr>
        <p:spPr/>
        <p:txBody>
          <a:bodyPr/>
          <a:lstStyle>
            <a:lvl4pPr>
              <a:defRPr>
                <a:latin typeface="Calibri" pitchFamily="34" charset="0"/>
              </a:defRPr>
            </a:lvl4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08A14CC7-E06E-4311-A0C9-A11CF911CE84}" type="slidenum">
              <a:rPr lang="fi-FI" smtClean="0"/>
              <a:pPr/>
              <a:t>‹#›</a:t>
            </a:fld>
            <a:endParaRPr lang="fi-FI"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lstStyle>
            <a:lvl1pPr algn="l">
              <a:defRPr sz="4000" b="1" cap="all"/>
            </a:lvl1pPr>
          </a:lstStyle>
          <a:p>
            <a:r>
              <a:rPr lang="fi-FI" smtClean="0"/>
              <a:t>Muokkaa perustyyl. napsautt.</a:t>
            </a:r>
            <a:endParaRPr lang="fi-FI" dirty="0"/>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5"/>
          <p:cNvSpPr>
            <a:spLocks noGrp="1" noChangeArrowheads="1"/>
          </p:cNvSpPr>
          <p:nvPr>
            <p:ph type="ftr" sz="quarter" idx="10"/>
          </p:nvPr>
        </p:nvSpPr>
        <p:spPr>
          <a:xfrm>
            <a:off x="685800" y="6477000"/>
            <a:ext cx="1676400" cy="476250"/>
          </a:xfrm>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4" name="Sisällön paikkamerkki 3"/>
          <p:cNvSpPr>
            <a:spLocks noGrp="1"/>
          </p:cNvSpPr>
          <p:nvPr>
            <p:ph sz="half" idx="2"/>
          </p:nvPr>
        </p:nvSpPr>
        <p:spPr>
          <a:xfrm>
            <a:off x="457200" y="2865437"/>
            <a:ext cx="4040188" cy="3687763"/>
          </a:xfrm>
        </p:spPr>
        <p:txBody>
          <a:bodyPr/>
          <a:lstStyle>
            <a:lvl1pPr>
              <a:defRPr sz="2400" b="0" i="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5" name="Tekstin paikkamerkki 4"/>
          <p:cNvSpPr>
            <a:spLocks noGrp="1"/>
          </p:cNvSpPr>
          <p:nvPr>
            <p:ph type="body" sz="quarter" idx="3"/>
          </p:nvPr>
        </p:nvSpPr>
        <p:spPr>
          <a:xfrm>
            <a:off x="454025" y="2323570"/>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865437"/>
            <a:ext cx="4041775" cy="3687763"/>
          </a:xfrm>
        </p:spPr>
        <p:txBody>
          <a:bodyPr/>
          <a:lstStyle>
            <a:lvl1pPr>
              <a:defRPr sz="2400" b="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10" name="Tekstin paikkamerkki 4"/>
          <p:cNvSpPr>
            <a:spLocks noGrp="1"/>
          </p:cNvSpPr>
          <p:nvPr>
            <p:ph type="body" sz="quarter" idx="13"/>
          </p:nvPr>
        </p:nvSpPr>
        <p:spPr>
          <a:xfrm>
            <a:off x="4648200" y="2332038"/>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7" name="Rectangle 5"/>
          <p:cNvSpPr>
            <a:spLocks noGrp="1" noChangeArrowheads="1"/>
          </p:cNvSpPr>
          <p:nvPr>
            <p:ph type="ftr" sz="quarter" idx="14"/>
          </p:nvPr>
        </p:nvSpPr>
        <p:spPr>
          <a:ln/>
        </p:spPr>
        <p:txBody>
          <a:bodyPr/>
          <a:lstStyle>
            <a:lvl1pPr>
              <a:defRPr/>
            </a:lvl1pPr>
          </a:lstStyle>
          <a:p>
            <a:r>
              <a:rPr lang="fi-FI" dirty="0" smtClean="0"/>
              <a:t>Kansalainen ja Eurooppa</a:t>
            </a:r>
            <a:endParaRPr lang="fi-FI" dirty="0"/>
          </a:p>
        </p:txBody>
      </p:sp>
      <p:sp>
        <p:nvSpPr>
          <p:cNvPr id="8" name="Rectangle 6"/>
          <p:cNvSpPr>
            <a:spLocks noGrp="1" noChangeArrowheads="1"/>
          </p:cNvSpPr>
          <p:nvPr>
            <p:ph type="sldNum" sz="quarter" idx="15"/>
          </p:nvPr>
        </p:nvSpPr>
        <p:spPr>
          <a:ln/>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srcRect/>
          <a:stretch>
            <a:fillRect/>
          </a:stretch>
        </p:blipFill>
        <p:spPr bwMode="auto">
          <a:xfrm>
            <a:off x="3981450" y="1898650"/>
            <a:ext cx="1181100" cy="3060700"/>
          </a:xfrm>
          <a:prstGeom prst="rect">
            <a:avLst/>
          </a:prstGeom>
          <a:noFill/>
          <a:ln w="9525">
            <a:noFill/>
            <a:miter lim="800000"/>
            <a:headEnd/>
            <a:tailEnd/>
          </a:ln>
        </p:spPr>
      </p:pic>
      <p:sp>
        <p:nvSpPr>
          <p:cNvPr id="2" name="Otsikko 1"/>
          <p:cNvSpPr>
            <a:spLocks noGrp="1"/>
          </p:cNvSpPr>
          <p:nvPr>
            <p:ph type="title"/>
          </p:nvPr>
        </p:nvSpPr>
        <p:spPr/>
        <p:txBody>
          <a:bodyPr/>
          <a:lstStyle/>
          <a:p>
            <a:r>
              <a:rPr lang="fi-FI" smtClean="0"/>
              <a:t>Muokkaa perustyyl. napsautt.</a:t>
            </a:r>
            <a:endParaRPr lang="fi-FI"/>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3" name="Rectangle 6"/>
          <p:cNvSpPr>
            <a:spLocks noGrp="1" noChangeArrowheads="1"/>
          </p:cNvSpPr>
          <p:nvPr>
            <p:ph type="sldNum" sz="quarter" idx="11"/>
          </p:nvPr>
        </p:nvSpPr>
        <p:spPr>
          <a:ln/>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1219200"/>
            <a:ext cx="3008313" cy="762000"/>
          </a:xfrm>
        </p:spPr>
        <p:txBody>
          <a:bodyPr anchor="b"/>
          <a:lstStyle>
            <a:lvl1pPr algn="l">
              <a:defRPr sz="2000" b="1"/>
            </a:lvl1pPr>
          </a:lstStyle>
          <a:p>
            <a:r>
              <a:rPr lang="fi-FI" smtClean="0"/>
              <a:t>Muokkaa perustyyl. napsautt.</a:t>
            </a:r>
            <a:endParaRPr lang="fi-FI" dirty="0"/>
          </a:p>
        </p:txBody>
      </p:sp>
      <p:sp>
        <p:nvSpPr>
          <p:cNvPr id="3" name="Sisällön paikkamerkki 2"/>
          <p:cNvSpPr>
            <a:spLocks noGrp="1"/>
          </p:cNvSpPr>
          <p:nvPr>
            <p:ph idx="1"/>
          </p:nvPr>
        </p:nvSpPr>
        <p:spPr>
          <a:xfrm>
            <a:off x="3657600" y="1143000"/>
            <a:ext cx="5111750" cy="4906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p:txBody>
      </p:sp>
      <p:sp>
        <p:nvSpPr>
          <p:cNvPr id="4" name="Tekstin paikkamerkki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1142999"/>
            <a:ext cx="5486400" cy="3810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dirty="0" smtClean="0"/>
              <a:t>Lisää kuva napsauttamalla kuvaketta</a:t>
            </a:r>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08A14CC7-E06E-4311-A0C9-A11CF911CE84}" type="slidenum">
              <a:rPr lang="fi-FI" smtClean="0"/>
              <a:pPr/>
              <a:t>‹#›</a:t>
            </a:fld>
            <a:endParaRPr lang="fi-FI" dirty="0"/>
          </a:p>
        </p:txBody>
      </p:sp>
    </p:spTree>
  </p:cSld>
  <p:clrMapOvr>
    <a:masterClrMapping/>
  </p:clrMapOvr>
  <p:transition advTm="5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Kuva 4" descr="kans_ppt_eur_3.pdf"/>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pic>
        <p:nvPicPr>
          <p:cNvPr id="1027" name="Kuva 9"/>
          <p:cNvPicPr>
            <a:picLocks noChangeAspect="1"/>
          </p:cNvPicPr>
          <p:nvPr/>
        </p:nvPicPr>
        <p:blipFill>
          <a:blip r:embed="rId15" cstate="print"/>
          <a:srcRect/>
          <a:stretch>
            <a:fillRect/>
          </a:stretch>
        </p:blipFill>
        <p:spPr bwMode="auto">
          <a:xfrm>
            <a:off x="228600" y="6407150"/>
            <a:ext cx="465138" cy="450850"/>
          </a:xfrm>
          <a:prstGeom prst="rect">
            <a:avLst/>
          </a:prstGeom>
          <a:noFill/>
          <a:ln w="9525">
            <a:noFill/>
            <a:miter lim="800000"/>
            <a:headEnd/>
            <a:tailEnd/>
          </a:ln>
        </p:spPr>
      </p:pic>
      <p:sp>
        <p:nvSpPr>
          <p:cNvPr id="1028" name="Rectangle 2"/>
          <p:cNvSpPr>
            <a:spLocks noGrp="1" noChangeArrowheads="1"/>
          </p:cNvSpPr>
          <p:nvPr>
            <p:ph type="title"/>
          </p:nvPr>
        </p:nvSpPr>
        <p:spPr bwMode="auto">
          <a:xfrm>
            <a:off x="457200" y="9906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perustyyl. napsautt.</a:t>
            </a:r>
          </a:p>
        </p:txBody>
      </p:sp>
      <p:sp>
        <p:nvSpPr>
          <p:cNvPr id="1029" name="Rectangle 3"/>
          <p:cNvSpPr>
            <a:spLocks noGrp="1" noChangeArrowheads="1"/>
          </p:cNvSpPr>
          <p:nvPr>
            <p:ph type="body" idx="1"/>
          </p:nvPr>
        </p:nvSpPr>
        <p:spPr bwMode="auto">
          <a:xfrm>
            <a:off x="457200" y="2332038"/>
            <a:ext cx="8229600" cy="429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p:txBody>
      </p:sp>
      <p:sp>
        <p:nvSpPr>
          <p:cNvPr id="2" name="Rectangle 5"/>
          <p:cNvSpPr>
            <a:spLocks noGrp="1" noChangeArrowheads="1"/>
          </p:cNvSpPr>
          <p:nvPr>
            <p:ph type="ftr" sz="quarter" idx="3"/>
          </p:nvPr>
        </p:nvSpPr>
        <p:spPr bwMode="auto">
          <a:xfrm>
            <a:off x="609600" y="6477000"/>
            <a:ext cx="1676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800000"/>
                </a:solidFill>
                <a:latin typeface="Arial" pitchFamily="34" charset="0"/>
                <a:ea typeface="+mn-ea"/>
                <a:cs typeface="Arial" pitchFamily="34" charset="0"/>
              </a:defRPr>
            </a:lvl1pPr>
          </a:lstStyle>
          <a:p>
            <a:r>
              <a:rPr lang="fi-FI" dirty="0" smtClean="0"/>
              <a:t>Kansalainen ja Eurooppa</a:t>
            </a:r>
            <a:endParaRPr lang="fi-FI" dirty="0"/>
          </a:p>
        </p:txBody>
      </p:sp>
      <p:sp>
        <p:nvSpPr>
          <p:cNvPr id="1030" name="Rectangle 6"/>
          <p:cNvSpPr>
            <a:spLocks noGrp="1" noChangeArrowheads="1"/>
          </p:cNvSpPr>
          <p:nvPr>
            <p:ph type="sldNum" sz="quarter" idx="4"/>
          </p:nvPr>
        </p:nvSpPr>
        <p:spPr bwMode="auto">
          <a:xfrm>
            <a:off x="228600" y="6477000"/>
            <a:ext cx="423863"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800000"/>
                </a:solidFill>
                <a:latin typeface="Arial" charset="0"/>
                <a:cs typeface="Arial" charset="0"/>
              </a:defRPr>
            </a:lvl1pPr>
          </a:lstStyle>
          <a:p>
            <a:fld id="{08A14CC7-E06E-4311-A0C9-A11CF911CE84}" type="slidenum">
              <a:rPr lang="fi-FI" smtClean="0"/>
              <a:pPr/>
              <a:t>‹#›</a:t>
            </a:fld>
            <a:endParaRPr lang="fi-FI" dirty="0"/>
          </a:p>
        </p:txBody>
      </p:sp>
      <p:pic>
        <p:nvPicPr>
          <p:cNvPr id="1032" name="Picture 7"/>
          <p:cNvPicPr>
            <a:picLocks noChangeAspect="1"/>
          </p:cNvPicPr>
          <p:nvPr/>
        </p:nvPicPr>
        <p:blipFill>
          <a:blip r:embed="rId16" cstate="print"/>
          <a:srcRect/>
          <a:stretch>
            <a:fillRect/>
          </a:stretch>
        </p:blipFill>
        <p:spPr bwMode="auto">
          <a:xfrm rot="-5801678">
            <a:off x="1609725" y="-882650"/>
            <a:ext cx="1181100" cy="3060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advTm="5000"/>
  <p:timing>
    <p:tnLst>
      <p:par>
        <p:cTn id="1" dur="indefinite" restart="never" nodeType="tmRoot"/>
      </p:par>
    </p:tnLst>
  </p:timing>
  <p:hf hdr="0" dt="0"/>
  <p:txStyles>
    <p:titleStyle>
      <a:lvl1pPr algn="l" rtl="0" eaLnBrk="1" fontAlgn="base" hangingPunct="1">
        <a:spcBef>
          <a:spcPct val="0"/>
        </a:spcBef>
        <a:spcAft>
          <a:spcPct val="0"/>
        </a:spcAft>
        <a:defRPr sz="3800" b="1">
          <a:solidFill>
            <a:srgbClr val="800000"/>
          </a:solidFill>
          <a:latin typeface="Arial"/>
          <a:ea typeface="Arial" pitchFamily="-108" charset="0"/>
          <a:cs typeface="Arial"/>
        </a:defRPr>
      </a:lvl1pPr>
      <a:lvl2pPr algn="l" rtl="0" eaLnBrk="1" fontAlgn="base" hangingPunct="1">
        <a:spcBef>
          <a:spcPct val="0"/>
        </a:spcBef>
        <a:spcAft>
          <a:spcPct val="0"/>
        </a:spcAft>
        <a:defRPr sz="3800" b="1">
          <a:solidFill>
            <a:srgbClr val="800000"/>
          </a:solidFill>
          <a:latin typeface="Arial" charset="0"/>
          <a:ea typeface="Arial" pitchFamily="-108" charset="0"/>
          <a:cs typeface="Arial" charset="0"/>
        </a:defRPr>
      </a:lvl2pPr>
      <a:lvl3pPr algn="l" rtl="0" eaLnBrk="1" fontAlgn="base" hangingPunct="1">
        <a:spcBef>
          <a:spcPct val="0"/>
        </a:spcBef>
        <a:spcAft>
          <a:spcPct val="0"/>
        </a:spcAft>
        <a:defRPr sz="3800" b="1">
          <a:solidFill>
            <a:srgbClr val="800000"/>
          </a:solidFill>
          <a:latin typeface="Arial" charset="0"/>
          <a:ea typeface="Arial" pitchFamily="-108" charset="0"/>
          <a:cs typeface="Arial" charset="0"/>
        </a:defRPr>
      </a:lvl3pPr>
      <a:lvl4pPr algn="l" rtl="0" eaLnBrk="1" fontAlgn="base" hangingPunct="1">
        <a:spcBef>
          <a:spcPct val="0"/>
        </a:spcBef>
        <a:spcAft>
          <a:spcPct val="0"/>
        </a:spcAft>
        <a:defRPr sz="3800" b="1">
          <a:solidFill>
            <a:srgbClr val="800000"/>
          </a:solidFill>
          <a:latin typeface="Arial" charset="0"/>
          <a:ea typeface="Arial" pitchFamily="-108" charset="0"/>
          <a:cs typeface="Arial" charset="0"/>
        </a:defRPr>
      </a:lvl4pPr>
      <a:lvl5pPr algn="l" rtl="0" eaLnBrk="1" fontAlgn="base" hangingPunct="1">
        <a:spcBef>
          <a:spcPct val="0"/>
        </a:spcBef>
        <a:spcAft>
          <a:spcPct val="0"/>
        </a:spcAft>
        <a:defRPr sz="3800" b="1">
          <a:solidFill>
            <a:srgbClr val="800000"/>
          </a:solidFill>
          <a:latin typeface="Arial" charset="0"/>
          <a:ea typeface="Arial" pitchFamily="-108" charset="0"/>
          <a:cs typeface="Arial" charset="0"/>
        </a:defRPr>
      </a:lvl5pPr>
      <a:lvl6pPr marL="457200" algn="ctr" rtl="0" eaLnBrk="1" fontAlgn="base" hangingPunct="1">
        <a:spcBef>
          <a:spcPct val="0"/>
        </a:spcBef>
        <a:spcAft>
          <a:spcPct val="0"/>
        </a:spcAft>
        <a:defRPr sz="4400">
          <a:solidFill>
            <a:schemeClr val="tx2"/>
          </a:solidFill>
          <a:latin typeface="Arial" pitchFamily="34" charset="0"/>
          <a:cs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cs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cs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1" fontAlgn="base" hangingPunct="1">
        <a:spcBef>
          <a:spcPct val="20000"/>
        </a:spcBef>
        <a:spcAft>
          <a:spcPct val="0"/>
        </a:spcAft>
        <a:buSzPct val="65000"/>
        <a:buBlip>
          <a:blip r:embed="rId17"/>
        </a:buBlip>
        <a:defRPr sz="2800">
          <a:solidFill>
            <a:schemeClr val="tx1"/>
          </a:solidFill>
          <a:latin typeface="Arial"/>
          <a:ea typeface="Arial" pitchFamily="-108" charset="0"/>
          <a:cs typeface="Arial"/>
        </a:defRPr>
      </a:lvl1pPr>
      <a:lvl2pPr marL="742950" indent="-285750" algn="l" rtl="0" eaLnBrk="1" fontAlgn="base" hangingPunct="1">
        <a:spcBef>
          <a:spcPct val="20000"/>
        </a:spcBef>
        <a:spcAft>
          <a:spcPct val="0"/>
        </a:spcAft>
        <a:buClr>
          <a:srgbClr val="800000"/>
        </a:buClr>
        <a:buFont typeface="Arial" pitchFamily="34" charset="0"/>
        <a:buChar char="•"/>
        <a:defRPr sz="2600">
          <a:solidFill>
            <a:schemeClr val="tx1"/>
          </a:solidFill>
          <a:latin typeface="Arial"/>
          <a:ea typeface="Arial" pitchFamily="-108" charset="0"/>
          <a:cs typeface="Arial"/>
        </a:defRPr>
      </a:lvl2pPr>
      <a:lvl3pPr marL="1143000" indent="-228600" algn="l" rtl="0" eaLnBrk="1" fontAlgn="base" hangingPunct="1">
        <a:spcBef>
          <a:spcPct val="20000"/>
        </a:spcBef>
        <a:spcAft>
          <a:spcPct val="0"/>
        </a:spcAft>
        <a:buFont typeface="Lucida Grande" pitchFamily="18" charset="0"/>
        <a:buChar char="–"/>
        <a:defRPr sz="2000">
          <a:solidFill>
            <a:schemeClr val="tx1"/>
          </a:solidFill>
          <a:latin typeface="Arial"/>
          <a:ea typeface="Arial" pitchFamily="-108" charset="0"/>
          <a:cs typeface="Arial"/>
        </a:defRPr>
      </a:lvl3pPr>
      <a:lvl4pPr marL="16002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4pPr>
      <a:lvl5pPr marL="20574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1412776"/>
            <a:ext cx="7772400" cy="2160239"/>
          </a:xfrm>
        </p:spPr>
        <p:txBody>
          <a:bodyPr/>
          <a:lstStyle/>
          <a:p>
            <a:r>
              <a:rPr lang="fi-FI" sz="4400" b="0" dirty="0" smtClean="0">
                <a:latin typeface="Calibri" pitchFamily="34" charset="0"/>
                <a:cs typeface="Calibri" pitchFamily="34" charset="0"/>
              </a:rPr>
              <a:t>II Miksi Eurooppa yhdentyy?</a:t>
            </a:r>
            <a:br>
              <a:rPr lang="fi-FI" sz="4400" b="0" dirty="0" smtClean="0">
                <a:latin typeface="Calibri" pitchFamily="34" charset="0"/>
                <a:cs typeface="Calibri" pitchFamily="34" charset="0"/>
              </a:rPr>
            </a:br>
            <a:r>
              <a:rPr lang="fi-FI" sz="4400" b="0" dirty="0" smtClean="0">
                <a:latin typeface="Calibri" pitchFamily="34" charset="0"/>
                <a:cs typeface="Calibri" pitchFamily="34" charset="0"/>
              </a:rPr>
              <a:t>Oppikirjan tehtävien vastaukset</a:t>
            </a:r>
            <a:endParaRPr lang="fi-FI" sz="4400" b="0" dirty="0">
              <a:latin typeface="Calibri" pitchFamily="34" charset="0"/>
              <a:cs typeface="Calibri" pitchFamily="34" charset="0"/>
            </a:endParaRPr>
          </a:p>
        </p:txBody>
      </p:sp>
      <p:sp>
        <p:nvSpPr>
          <p:cNvPr id="3" name="Alaotsikko 2"/>
          <p:cNvSpPr>
            <a:spLocks noGrp="1"/>
          </p:cNvSpPr>
          <p:nvPr>
            <p:ph type="subTitle" idx="1"/>
          </p:nvPr>
        </p:nvSpPr>
        <p:spPr>
          <a:xfrm>
            <a:off x="1371600" y="3933056"/>
            <a:ext cx="6400800" cy="2696344"/>
          </a:xfrm>
        </p:spPr>
        <p:txBody>
          <a:bodyPr/>
          <a:lstStyle/>
          <a:p>
            <a:r>
              <a:rPr lang="fi-FI" dirty="0" smtClean="0">
                <a:latin typeface="Calibri" pitchFamily="34" charset="0"/>
                <a:cs typeface="Calibri" pitchFamily="34" charset="0"/>
              </a:rPr>
              <a:t>4. </a:t>
            </a:r>
            <a:r>
              <a:rPr lang="fi-FI" dirty="0" smtClean="0">
                <a:latin typeface="Calibri" pitchFamily="34" charset="0"/>
                <a:cs typeface="Calibri" pitchFamily="34" charset="0"/>
              </a:rPr>
              <a:t>Ylikansallisia ratkaisuja</a:t>
            </a:r>
          </a:p>
          <a:p>
            <a:r>
              <a:rPr lang="fi-FI" dirty="0" smtClean="0">
                <a:latin typeface="Calibri" pitchFamily="34" charset="0"/>
                <a:cs typeface="Calibri" pitchFamily="34" charset="0"/>
              </a:rPr>
              <a:t>5. </a:t>
            </a:r>
            <a:r>
              <a:rPr lang="fi-FI" dirty="0" smtClean="0">
                <a:latin typeface="Calibri" pitchFamily="34" charset="0"/>
                <a:cs typeface="Calibri" pitchFamily="34" charset="0"/>
              </a:rPr>
              <a:t>Euroopan unionin synty</a:t>
            </a:r>
          </a:p>
          <a:p>
            <a:r>
              <a:rPr lang="fi-FI" dirty="0" smtClean="0">
                <a:latin typeface="Calibri" pitchFamily="34" charset="0"/>
                <a:cs typeface="Calibri" pitchFamily="34" charset="0"/>
              </a:rPr>
              <a:t>6. </a:t>
            </a:r>
            <a:r>
              <a:rPr lang="fi-FI" dirty="0" smtClean="0">
                <a:latin typeface="Calibri" pitchFamily="34" charset="0"/>
                <a:cs typeface="Calibri" pitchFamily="34" charset="0"/>
              </a:rPr>
              <a:t>Euroopan unionin rakenne</a:t>
            </a:r>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08A14CC7-E06E-4311-A0C9-A11CF911CE84}" type="slidenum">
              <a:rPr lang="fi-FI" smtClean="0"/>
              <a:pPr/>
              <a:t>1</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539552" y="1238566"/>
            <a:ext cx="792088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Euroopan unionin rakenne</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Tehtäviä s. 66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Mitkä seikat määrittävät Euroopan unionin keskeiset toimintaperiaatteet?</a:t>
            </a:r>
          </a:p>
          <a:p>
            <a:pPr marL="0" marR="0" lvl="0" indent="0" algn="l" defTabSz="914400" rtl="0" eaLnBrk="0" fontAlgn="base" latinLnBrk="0" hangingPunct="0">
              <a:lnSpc>
                <a:spcPct val="100000"/>
              </a:lnSpc>
              <a:spcBef>
                <a:spcPct val="0"/>
              </a:spcBef>
              <a:spcAft>
                <a:spcPct val="0"/>
              </a:spcAft>
              <a:buClrTx/>
              <a:buSzTx/>
              <a:buFontTx/>
              <a:buAutoNum type="arabicPeriod"/>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EU:n perustamissopimukset, erityisesti Maastrichtin sopimus 1992 ja Lissabonin sopimus 2009, joiden nojalla jäsenvaltiot ovat luovuttaneet päätösvaltaa unionille ja sopineet yhteisistä pelisäännöistä. Vallankäyttöä säätelee eurooppaoikeus, jonka säädökset ovat ensisijaisia jäsenmaiden lainsäädäntöön verrattuna.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10</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611560" y="1049550"/>
            <a:ext cx="784887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Mitä ovat EU:n valmiusjoukot ja mihin niitä käytetään?</a:t>
            </a:r>
          </a:p>
          <a:p>
            <a:pPr marL="0" marR="0" lvl="0" indent="0" algn="l" defTabSz="914400" rtl="0" eaLnBrk="0" fontAlgn="base" latinLnBrk="0" hangingPunct="0">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Vaikka EU on asettanut tavoitteekseen yhteisen ulko- ja turvallisuuspolitiikan, unionimailla on kansalliset puolustusvoimat. Suomen ja Ruotsin aloitteesta perustettiin 1999 EU:n valmiusjoukot kansainvälisten kriisien varalta. Niissä päivystävät vuorollaan valmiusjoukkoja ylläpitävien maiden sotilaat.</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11</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611560" y="2133604"/>
            <a:ext cx="8064896"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Mitä käsite sisämarkkinat tarkoittaa?</a:t>
            </a:r>
          </a:p>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Yhteiset markkinat, joissa ei ole jäsenmaiden välisiä tullirajoja ja muita kilpailua rajoittavia esteitä.</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12</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467544" y="1074814"/>
            <a:ext cx="813690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Miten Euroopan talous- ja rahaliiton syntyminen on vaikuttanut unionimaihin?</a:t>
            </a:r>
          </a:p>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Talous- ja rahaliiton syntyminen on yhtenäistänyt sen jäsenien talous- ja rahapolitiikkaa. Euron mukana kauppa ja maksaminen ovat helpottuneet. Liiton tavoitteena on ollut hintatason vakaus ja tasainen taloudellinen kasvu, mikä edellyttää tiukkaa budjettikuria ja velkaantumisen välttämistä. Hintatason vakauttamisessa on pääpiirteittäin onnistuttu, mutta budjettikurin ja velkaantumisen välttäminen ei ole onnistunut, mistä ovat esimerkkeinä Irlannin ja Kreikan talousongelmat.</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13</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740352" y="260648"/>
            <a:ext cx="755650" cy="731838"/>
          </a:xfrm>
          <a:prstGeom prst="rect">
            <a:avLst/>
          </a:prstGeom>
          <a:noFill/>
          <a:ln w="9525">
            <a:noFill/>
            <a:miter lim="800000"/>
            <a:headEnd/>
            <a:tailEnd/>
          </a:ln>
        </p:spPr>
      </p:pic>
    </p:spTree>
  </p:cSld>
  <p:clrMapOvr>
    <a:masterClrMapping/>
  </p:clrMapOvr>
  <p:transition advTm="5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611560" y="1142313"/>
            <a:ext cx="813690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Kerro esimerkkejä hankaluuksista, joita unionimaiden yhteistyön luomisessa on ollut.</a:t>
            </a:r>
          </a:p>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Kaikki maat eivät ole siirtyneet euron käyttäjiksi, eikä euromaiden velkaantumien vastaa alkuperäisten sopimusten asettamia rajoja. Yksittäisten unionimaiden, esimerkiksi Irlannin ja Kreikan, tukeminen herättää ärtymystä maksumiehiksi joutuvien maiden kansalaisten keskuudessa. Yhteinen turvallisuuspolitiikka on edelleen maiden välisten sopimusten varassa. Osa Euroopan maista kuuluu Pohjois-Atlantin puolustusliittoon, osa on jäänyt sen ulkopuolelle.  </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14</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539552" y="1889564"/>
            <a:ext cx="828092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Kertaus s. 67</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EU:n perustuslakiehdotusta muokattiin pitkään. Mitä asiakirjojen keskeisistä eroista voi päätellä?</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Unioniin ja jäsenvaltioiden keskinäiseen suhteeseen on alettu suhtautua varovaisemmin kuin aikaisemmin. Ajatus liittovaltion luomisesta on jäänyt taustalle ja erityisesti suhtautuminen yhteisen turvallisuuspolitiikan luomiseen on muuttunut varovaisemmaksi.</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15</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539552" y="1170009"/>
            <a:ext cx="8064896"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Pohdi sisämarkkinoiden vaikutusta</a:t>
            </a:r>
            <a:endParaRPr kumimoji="0" lang="fi-FI"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kansalaisten kannalta</a:t>
            </a:r>
            <a:endParaRPr kumimoji="0" lang="fi-FI"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yritysten kannalta</a:t>
            </a:r>
            <a:endParaRPr kumimoji="0" lang="fi-FI"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unionin jäsenvaltioiden kannalta.</a:t>
            </a:r>
            <a:endParaRPr kumimoji="0" lang="fi-FI" sz="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lang="fi-FI" sz="2000"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Vastauksia:</a:t>
            </a:r>
            <a:endParaRPr lang="fi-FI" sz="8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Eurooppalaisten tavaroiden hinnat ovat alemmat kuin unionin ulkopuolelta tulevien </a:t>
            </a:r>
            <a:endParaRPr lang="fi-FI" sz="8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tavaroiden hinnat. Hyödykevalikoima on kuluttajan kannalta aikaisempaa suurempi.</a:t>
            </a:r>
            <a:endParaRPr lang="fi-FI" sz="8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Yritysten kilpailutilanne on aikaisempaa kovempi, kun kotimaisten tuotteiden suojatulleja ei ole. Kotimarkkinoiden sijasta kilpaillaan sisämarkkinoilla.</a:t>
            </a:r>
            <a:endParaRPr kumimoji="0" lang="fi-FI"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Jäsenvaltiot eivät voi vaikuttaa suoraan sisämarkkinoihin, koska se tulkitaan kilpailun rajoittamiseksi. </a:t>
            </a:r>
            <a:endParaRPr kumimoji="0" lang="fi-FI"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16</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467544" y="1045414"/>
            <a:ext cx="8064896"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Siirtymistä euroon on pidetty merkittävänä asiana. Millaisia myönteisiä ja kielteisiä vaikutuksia silla on ollut </a:t>
            </a: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omassa elämässäsi</a:t>
            </a: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jonkun unionin ulkopuolisessa maassa asuvan ihmisen kannalta?</a:t>
            </a: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Vastaukset:</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1371600" marR="0" lvl="3" indent="0" algn="l"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 Esimerkkejä: Maksaminen helpottuu euroalueella, valuuttakurssit tuovat hankaluuksia euroalueen ulkopuolella.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1371600" marR="0" lvl="3" indent="0" algn="l"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Euroalueelle matkustamien edellyttää valuutan ostamista. Euron heikkeneminen tai voimistuminen vaikuttaa eurooppalaisten tuotteiden kalleuteen. Euron heikkeneminen laskee hintatasoa ja voimistuminen nostaa hintaa.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17</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12360" y="476672"/>
            <a:ext cx="539626" cy="504056"/>
          </a:xfrm>
          <a:prstGeom prst="rect">
            <a:avLst/>
          </a:prstGeom>
          <a:noFill/>
          <a:ln w="9525">
            <a:noFill/>
            <a:miter lim="800000"/>
            <a:headEnd/>
            <a:tailEnd/>
          </a:ln>
        </p:spPr>
      </p:pic>
    </p:spTree>
  </p:cSld>
  <p:clrMapOvr>
    <a:masterClrMapping/>
  </p:clrMapOvr>
  <p:transition advTm="500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23528" y="1383784"/>
            <a:ext cx="842493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lang="fi-FI" sz="2400" b="1" dirty="0" smtClean="0">
                <a:latin typeface="Arial" pitchFamily="34" charset="0"/>
                <a:ea typeface="Times New Roman" pitchFamily="18" charset="0"/>
                <a:cs typeface="Arial" pitchFamily="34" charset="0"/>
              </a:rPr>
              <a:t>4. </a:t>
            </a: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Mitkä keskeiset seikat pitävät EU:ta koossa? Perustele kantasi.</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Unionin pyrkimys kilpailukyvyn parantamiseksi suhteessa Yhdysvaltoihin ja Kaukoitään, valtioiden keskinäiset sopimukset sekä talous- ja rahaliitto.</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18</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395536" y="1419789"/>
            <a:ext cx="813690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Mitkä seikat muodostavat uhan EU:n koossa pysymiselle? Perustele kantasi.</a:t>
            </a:r>
          </a:p>
          <a:p>
            <a:pPr marL="0" marR="0" lvl="0" indent="0" algn="l" defTabSz="914400" rtl="0" eaLnBrk="1" fontAlgn="base" latinLnBrk="0" hangingPunct="1">
              <a:lnSpc>
                <a:spcPct val="100000"/>
              </a:lnSpc>
              <a:spcBef>
                <a:spcPct val="0"/>
              </a:spcBef>
              <a:spcAft>
                <a:spcPct val="0"/>
              </a:spcAft>
              <a:buClrTx/>
              <a:buSzTx/>
              <a:tabLst>
                <a:tab pos="457200" algn="l"/>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 </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Jäsenmaiden vastakkaiset edut, Euroopan poliittinen, kielellinen ja kulttuurinen hajanaisuus, köyhien ja rikkaiden alueiden erot, talous- ja rahaliiton kriisit.</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19</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idx="4294967295"/>
          </p:nvPr>
        </p:nvSpPr>
        <p:spPr>
          <a:xfrm>
            <a:off x="467544" y="1557338"/>
            <a:ext cx="7150869" cy="3959225"/>
          </a:xfrm>
        </p:spPr>
        <p:txBody>
          <a:bodyPr>
            <a:normAutofit fontScale="90000"/>
          </a:bodyPr>
          <a:lstStyle/>
          <a:p>
            <a:r>
              <a:rPr lang="fi-FI" sz="2200" dirty="0">
                <a:solidFill>
                  <a:schemeClr val="tx1"/>
                </a:solidFill>
                <a:latin typeface="Calibri" pitchFamily="34" charset="0"/>
                <a:cs typeface="Calibri" pitchFamily="34" charset="0"/>
              </a:rPr>
              <a:t>II Miksi Eurooppa yhdentyy?</a:t>
            </a:r>
            <a:br>
              <a:rPr lang="fi-FI" sz="2200" dirty="0">
                <a:solidFill>
                  <a:schemeClr val="tx1"/>
                </a:solidFill>
                <a:latin typeface="Calibri" pitchFamily="34" charset="0"/>
                <a:cs typeface="Calibri" pitchFamily="34" charset="0"/>
              </a:rPr>
            </a:br>
            <a:r>
              <a:rPr lang="fi-FI" sz="2200" dirty="0">
                <a:solidFill>
                  <a:schemeClr val="tx1"/>
                </a:solidFill>
                <a:latin typeface="Calibri" pitchFamily="34" charset="0"/>
                <a:cs typeface="Calibri" pitchFamily="34" charset="0"/>
              </a:rPr>
              <a:t> </a:t>
            </a:r>
            <a:br>
              <a:rPr lang="fi-FI" sz="2200" dirty="0">
                <a:solidFill>
                  <a:schemeClr val="tx1"/>
                </a:solidFill>
                <a:latin typeface="Calibri" pitchFamily="34" charset="0"/>
                <a:cs typeface="Calibri" pitchFamily="34" charset="0"/>
              </a:rPr>
            </a:br>
            <a:r>
              <a:rPr lang="fi-FI" sz="2200" dirty="0">
                <a:solidFill>
                  <a:schemeClr val="tx1"/>
                </a:solidFill>
                <a:latin typeface="Calibri" pitchFamily="34" charset="0"/>
                <a:cs typeface="Calibri" pitchFamily="34" charset="0"/>
              </a:rPr>
              <a:t>Ylikansallinen toimija</a:t>
            </a:r>
            <a:br>
              <a:rPr lang="fi-FI" sz="2200" dirty="0">
                <a:solidFill>
                  <a:schemeClr val="tx1"/>
                </a:solidFill>
                <a:latin typeface="Calibri" pitchFamily="34" charset="0"/>
                <a:cs typeface="Calibri" pitchFamily="34" charset="0"/>
              </a:rPr>
            </a:br>
            <a:r>
              <a:rPr lang="fi-FI" sz="2200" dirty="0">
                <a:solidFill>
                  <a:schemeClr val="tx1"/>
                </a:solidFill>
                <a:latin typeface="Calibri" pitchFamily="34" charset="0"/>
                <a:cs typeface="Calibri" pitchFamily="34" charset="0"/>
              </a:rPr>
              <a:t> </a:t>
            </a:r>
            <a:br>
              <a:rPr lang="fi-FI" sz="2200" dirty="0">
                <a:solidFill>
                  <a:schemeClr val="tx1"/>
                </a:solidFill>
                <a:latin typeface="Calibri" pitchFamily="34" charset="0"/>
                <a:cs typeface="Calibri" pitchFamily="34" charset="0"/>
              </a:rPr>
            </a:br>
            <a:r>
              <a:rPr lang="fi-FI" sz="2200" dirty="0" smtClean="0">
                <a:solidFill>
                  <a:schemeClr val="tx1"/>
                </a:solidFill>
                <a:latin typeface="Calibri" pitchFamily="34" charset="0"/>
                <a:cs typeface="Calibri" pitchFamily="34" charset="0"/>
              </a:rPr>
              <a:t>Tehtäviä s. 46</a:t>
            </a:r>
            <a:r>
              <a:rPr lang="fi-FI" sz="2200" b="0" dirty="0">
                <a:solidFill>
                  <a:schemeClr val="tx1"/>
                </a:solidFill>
                <a:latin typeface="Calibri" pitchFamily="34" charset="0"/>
                <a:cs typeface="Calibri" pitchFamily="34" charset="0"/>
              </a:rPr>
              <a:t/>
            </a:r>
            <a:br>
              <a:rPr lang="fi-FI" sz="2200" b="0" dirty="0">
                <a:solidFill>
                  <a:schemeClr val="tx1"/>
                </a:solidFill>
                <a:latin typeface="Calibri" pitchFamily="34" charset="0"/>
                <a:cs typeface="Calibri" pitchFamily="34" charset="0"/>
              </a:rPr>
            </a:br>
            <a:r>
              <a:rPr lang="fi-FI" sz="2200" b="0" dirty="0">
                <a:solidFill>
                  <a:schemeClr val="tx1"/>
                </a:solidFill>
                <a:latin typeface="Calibri" pitchFamily="34" charset="0"/>
                <a:cs typeface="Calibri" pitchFamily="34" charset="0"/>
              </a:rPr>
              <a:t> </a:t>
            </a:r>
            <a:br>
              <a:rPr lang="fi-FI" sz="2200" b="0" dirty="0">
                <a:solidFill>
                  <a:schemeClr val="tx1"/>
                </a:solidFill>
                <a:latin typeface="Calibri" pitchFamily="34" charset="0"/>
                <a:cs typeface="Calibri" pitchFamily="34" charset="0"/>
              </a:rPr>
            </a:br>
            <a:r>
              <a:rPr lang="fi-FI" sz="2200" dirty="0" smtClean="0">
                <a:solidFill>
                  <a:schemeClr val="tx1"/>
                </a:solidFill>
                <a:latin typeface="Calibri" pitchFamily="34" charset="0"/>
                <a:cs typeface="Calibri" pitchFamily="34" charset="0"/>
              </a:rPr>
              <a:t>1. Mitä </a:t>
            </a:r>
            <a:r>
              <a:rPr lang="fi-FI" sz="2200" dirty="0">
                <a:solidFill>
                  <a:schemeClr val="tx1"/>
                </a:solidFill>
                <a:latin typeface="Calibri" pitchFamily="34" charset="0"/>
                <a:cs typeface="Calibri" pitchFamily="34" charset="0"/>
              </a:rPr>
              <a:t>unelma ”Euroopan Yhdysvalloista” sisälsi?</a:t>
            </a:r>
            <a:r>
              <a:rPr lang="fi-FI" sz="2200" b="0" dirty="0">
                <a:solidFill>
                  <a:schemeClr val="tx1"/>
                </a:solidFill>
                <a:latin typeface="Calibri" pitchFamily="34" charset="0"/>
                <a:cs typeface="Calibri" pitchFamily="34" charset="0"/>
              </a:rPr>
              <a:t/>
            </a:r>
            <a:br>
              <a:rPr lang="fi-FI" sz="2200" b="0" dirty="0">
                <a:solidFill>
                  <a:schemeClr val="tx1"/>
                </a:solidFill>
                <a:latin typeface="Calibri" pitchFamily="34" charset="0"/>
                <a:cs typeface="Calibri" pitchFamily="34" charset="0"/>
              </a:rPr>
            </a:br>
            <a:r>
              <a:rPr lang="fi-FI" sz="2200" b="0" dirty="0">
                <a:solidFill>
                  <a:schemeClr val="tx1"/>
                </a:solidFill>
                <a:latin typeface="Calibri" pitchFamily="34" charset="0"/>
                <a:cs typeface="Calibri" pitchFamily="34" charset="0"/>
              </a:rPr>
              <a:t> </a:t>
            </a:r>
            <a:br>
              <a:rPr lang="fi-FI" sz="2200" b="0" dirty="0">
                <a:solidFill>
                  <a:schemeClr val="tx1"/>
                </a:solidFill>
                <a:latin typeface="Calibri" pitchFamily="34" charset="0"/>
                <a:cs typeface="Calibri" pitchFamily="34" charset="0"/>
              </a:rPr>
            </a:br>
            <a:r>
              <a:rPr lang="fi-FI" sz="2200" b="0" dirty="0">
                <a:solidFill>
                  <a:schemeClr val="tx1"/>
                </a:solidFill>
                <a:latin typeface="Calibri" pitchFamily="34" charset="0"/>
                <a:cs typeface="Calibri" pitchFamily="34" charset="0"/>
              </a:rPr>
              <a:t>Tavoitteena oli Euroopan jälleenrakentaminen ja kommunismin leviämisen estäminen. Samalla haaveiltiin Länsi-Euroopan käsittävän Yhdysvaltojen tapaisen liittovaltion </a:t>
            </a:r>
            <a:r>
              <a:rPr lang="fi-FI" sz="2200" b="0" dirty="0" smtClean="0">
                <a:solidFill>
                  <a:schemeClr val="tx1"/>
                </a:solidFill>
                <a:latin typeface="Calibri" pitchFamily="34" charset="0"/>
                <a:cs typeface="Calibri" pitchFamily="34" charset="0"/>
              </a:rPr>
              <a:t>luomisesta.</a:t>
            </a:r>
            <a:r>
              <a:rPr lang="fi-FI" sz="1800" dirty="0">
                <a:latin typeface="Calibri" pitchFamily="34" charset="0"/>
                <a:cs typeface="Calibri" pitchFamily="34" charset="0"/>
              </a:rPr>
              <a:t/>
            </a:r>
            <a:br>
              <a:rPr lang="fi-FI" sz="1800" dirty="0">
                <a:latin typeface="Calibri" pitchFamily="34" charset="0"/>
                <a:cs typeface="Calibri" pitchFamily="34" charset="0"/>
              </a:rPr>
            </a:br>
            <a:r>
              <a:rPr lang="fi-FI" sz="1800" dirty="0">
                <a:latin typeface="Calibri" pitchFamily="34" charset="0"/>
                <a:cs typeface="Calibri" pitchFamily="34" charset="0"/>
              </a:rPr>
              <a:t> </a:t>
            </a:r>
            <a:r>
              <a:rPr lang="fi-FI" dirty="0">
                <a:latin typeface="Calibri" pitchFamily="34" charset="0"/>
                <a:cs typeface="Calibri" pitchFamily="34" charset="0"/>
              </a:rPr>
              <a:t/>
            </a:r>
            <a:br>
              <a:rPr lang="fi-FI" dirty="0">
                <a:latin typeface="Calibri" pitchFamily="34" charset="0"/>
                <a:cs typeface="Calibri" pitchFamily="34" charset="0"/>
              </a:rPr>
            </a:br>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08A14CC7-E06E-4311-A0C9-A11CF911CE84}" type="slidenum">
              <a:rPr lang="fi-FI" smtClean="0"/>
              <a:pPr/>
              <a:t>2</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pic>
        <p:nvPicPr>
          <p:cNvPr id="6"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467544" y="1145223"/>
            <a:ext cx="828092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228600" algn="l"/>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6. Mitkä ovat EU:n keskeiset vahvuudet ja heikkoudet? Arvioi kunkin asian merkitystä unionin kannalta.</a:t>
            </a:r>
          </a:p>
          <a:p>
            <a:pPr marL="0" marR="0" lvl="0" indent="0" algn="l" defTabSz="914400" rtl="0" eaLnBrk="1" fontAlgn="base" latinLnBrk="0" hangingPunct="1">
              <a:lnSpc>
                <a:spcPct val="100000"/>
              </a:lnSpc>
              <a:spcBef>
                <a:spcPct val="0"/>
              </a:spcBef>
              <a:spcAft>
                <a:spcPct val="0"/>
              </a:spcAft>
              <a:buClrTx/>
              <a:buSzTx/>
              <a:tabLst>
                <a:tab pos="228600" algn="l"/>
                <a:tab pos="457200" algn="l"/>
              </a:tabLst>
            </a:pPr>
            <a:endParaRPr kumimoji="0" lang="fi-FI"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Lst>
            </a:pPr>
            <a:r>
              <a:rPr kumimoji="0" lang="fi-FI"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a:t>
            </a: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vahvuuksista</a:t>
            </a:r>
            <a:r>
              <a:rPr kumimoji="0" lang="fi-FI"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Suuri väestön, pääomien ja ammattitaitoisen työvoiman keskittymä, joka edustaa länsimaisen kulttuurin vahvaa perinnettä.</a:t>
            </a:r>
          </a:p>
          <a:p>
            <a:pPr marL="0" marR="0" lvl="0" indent="0" algn="l" defTabSz="914400" rtl="0" eaLnBrk="0" fontAlgn="base" latinLnBrk="0" hangingPunct="0">
              <a:lnSpc>
                <a:spcPct val="100000"/>
              </a:lnSpc>
              <a:spcBef>
                <a:spcPct val="0"/>
              </a:spcBef>
              <a:spcAft>
                <a:spcPct val="0"/>
              </a:spcAft>
              <a:buClrTx/>
              <a:buSzTx/>
              <a:buFontTx/>
              <a:buNone/>
              <a:tabLst>
                <a:tab pos="228600" algn="l"/>
                <a:tab pos="4572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heikkouksista</a:t>
            </a:r>
            <a:r>
              <a:rPr kumimoji="0" lang="fi-FI"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Kansallinen, kielellinen ja valtiollinen hajanaisuus, unionin byrokraattisuus ja sen vaikeus saada aikaan yhteisiä päätöksiä. Nopean laajentumisen heikentävä vaikutus unioniin.</a:t>
            </a:r>
            <a:endParaRPr kumimoji="0" lang="fi-FI" sz="240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20</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740352" y="476672"/>
            <a:ext cx="611634" cy="576064"/>
          </a:xfrm>
          <a:prstGeom prst="rect">
            <a:avLst/>
          </a:prstGeom>
          <a:noFill/>
          <a:ln w="9525">
            <a:noFill/>
            <a:miter lim="800000"/>
            <a:headEnd/>
            <a:tailEnd/>
          </a:ln>
        </p:spPr>
      </p:pic>
    </p:spTree>
  </p:cSld>
  <p:clrMapOvr>
    <a:masterClrMapping/>
  </p:clrMapOvr>
  <p:transition advTm="5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467544" y="1743244"/>
            <a:ext cx="828092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Mihin 1950-luvun alussa pyrittiin perustettaessa Euroopan hiili- ja teräsyhteisöä?</a:t>
            </a:r>
          </a:p>
          <a:p>
            <a:pPr marL="0" marR="0" lvl="0" indent="0" algn="l" defTabSz="914400" rtl="0" eaLnBrk="0" fontAlgn="base" latinLnBrk="0" hangingPunct="0">
              <a:lnSpc>
                <a:spcPct val="100000"/>
              </a:lnSpc>
              <a:spcBef>
                <a:spcPct val="0"/>
              </a:spcBef>
              <a:spcAft>
                <a:spcPct val="0"/>
              </a:spcAft>
              <a:buClrTx/>
              <a:buSzTx/>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Tavoitteen oli vanhojen perivihollisten, Ranskan ja Saksan, voimien yhdistäminen strategisesti tärkeiden raaka-aineiden, hiilen ja teräksen, tuottamisessa ja maiden välisen rauhan takaaminen.</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Dian numeron paikkamerkki 4"/>
          <p:cNvSpPr>
            <a:spLocks noGrp="1"/>
          </p:cNvSpPr>
          <p:nvPr>
            <p:ph type="sldNum" sz="quarter" idx="11"/>
          </p:nvPr>
        </p:nvSpPr>
        <p:spPr/>
        <p:txBody>
          <a:bodyPr/>
          <a:lstStyle/>
          <a:p>
            <a:fld id="{08A14CC7-E06E-4311-A0C9-A11CF911CE84}" type="slidenum">
              <a:rPr lang="fi-FI" smtClean="0"/>
              <a:pPr/>
              <a:t>3</a:t>
            </a:fld>
            <a:endParaRPr lang="fi-FI" dirty="0"/>
          </a:p>
        </p:txBody>
      </p:sp>
      <p:sp>
        <p:nvSpPr>
          <p:cNvPr id="6" name="Alatunnisteen paikkamerkki 5"/>
          <p:cNvSpPr>
            <a:spLocks noGrp="1"/>
          </p:cNvSpPr>
          <p:nvPr>
            <p:ph type="ftr" sz="quarter" idx="10"/>
          </p:nvPr>
        </p:nvSpPr>
        <p:spPr/>
        <p:txBody>
          <a:bodyPr/>
          <a:lstStyle/>
          <a:p>
            <a:r>
              <a:rPr lang="fi-FI" dirty="0" smtClean="0"/>
              <a:t>Kansalainen ja Eurooppa</a:t>
            </a:r>
            <a:endParaRPr lang="fi-FI" dirty="0"/>
          </a:p>
        </p:txBody>
      </p:sp>
      <p:pic>
        <p:nvPicPr>
          <p:cNvPr id="7"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683568" y="1130662"/>
            <a:ext cx="7704856" cy="437042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Miksi Euroopan unioni ei kuitenkaan syntynyt 1950-luvulla vaikka Euroopan talousyhteisö perustettiin vuonna 1957?</a:t>
            </a:r>
          </a:p>
          <a:p>
            <a:pPr marL="0" marR="0" lvl="0" indent="0" algn="l" defTabSz="914400" rtl="0" eaLnBrk="0" fontAlgn="base" latinLnBrk="0" hangingPunct="0">
              <a:lnSpc>
                <a:spcPct val="100000"/>
              </a:lnSpc>
              <a:spcBef>
                <a:spcPct val="0"/>
              </a:spcBef>
              <a:spcAft>
                <a:spcPct val="0"/>
              </a:spcAft>
              <a:buClrTx/>
              <a:buSzTx/>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Kylmän sodan aikana Eurooppa oli jakautunut Neuvostoliiton johtamaan itäblokkiin ja Yhdysvaltojen johtamaan länsiblokkiin. </a:t>
            </a:r>
          </a:p>
          <a:p>
            <a:pPr marL="457200" marR="0" lvl="1" indent="0" algn="l" defTabSz="914400" rtl="0" eaLnBrk="0" fontAlgn="base" latinLnBrk="0" hangingPunct="0">
              <a:lnSpc>
                <a:spcPct val="100000"/>
              </a:lnSpc>
              <a:spcBef>
                <a:spcPct val="0"/>
              </a:spcBef>
              <a:spcAft>
                <a:spcPct val="0"/>
              </a:spcAft>
              <a:buClrTx/>
              <a:buSzTx/>
              <a:tabLst/>
            </a:pPr>
            <a:endPar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2.Euroopan puolustusyhteistyö ei toteutunut. Iso-Britannia oli haluton osallistumaan Euroopan yhdentymiseen. </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lang="fi-FI" sz="2000" dirty="0" smtClean="0">
                <a:latin typeface="Arial" pitchFamily="34" charset="0"/>
                <a:ea typeface="Times New Roman" pitchFamily="18" charset="0"/>
                <a:cs typeface="Arial" pitchFamily="34" charset="0"/>
              </a:rPr>
              <a:t>3. </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Ranska piti itseään Euroopan johtajana. </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pPr>
            <a:r>
              <a:rPr lang="fi-FI" sz="2000" dirty="0" smtClean="0">
                <a:latin typeface="Arial" pitchFamily="34" charset="0"/>
                <a:ea typeface="Times New Roman" pitchFamily="18" charset="0"/>
                <a:cs typeface="Arial" pitchFamily="34" charset="0"/>
              </a:rPr>
              <a:t>4. </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Euroopan maat eivät olleet yksimielisiä.</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Dian numeron paikkamerkki 4"/>
          <p:cNvSpPr>
            <a:spLocks noGrp="1"/>
          </p:cNvSpPr>
          <p:nvPr>
            <p:ph type="sldNum" sz="quarter" idx="11"/>
          </p:nvPr>
        </p:nvSpPr>
        <p:spPr/>
        <p:txBody>
          <a:bodyPr/>
          <a:lstStyle/>
          <a:p>
            <a:fld id="{08A14CC7-E06E-4311-A0C9-A11CF911CE84}" type="slidenum">
              <a:rPr lang="fi-FI" smtClean="0"/>
              <a:pPr/>
              <a:t>4</a:t>
            </a:fld>
            <a:endParaRPr lang="fi-FI" dirty="0"/>
          </a:p>
        </p:txBody>
      </p:sp>
      <p:sp>
        <p:nvSpPr>
          <p:cNvPr id="6" name="Alatunnisteen paikkamerkki 5"/>
          <p:cNvSpPr>
            <a:spLocks noGrp="1"/>
          </p:cNvSpPr>
          <p:nvPr>
            <p:ph type="ftr" sz="quarter" idx="10"/>
          </p:nvPr>
        </p:nvSpPr>
        <p:spPr/>
        <p:txBody>
          <a:bodyPr/>
          <a:lstStyle/>
          <a:p>
            <a:r>
              <a:rPr lang="fi-FI" dirty="0" smtClean="0"/>
              <a:t>Kansalainen ja Eurooppa</a:t>
            </a:r>
            <a:endParaRPr lang="fi-FI" dirty="0"/>
          </a:p>
        </p:txBody>
      </p:sp>
      <p:pic>
        <p:nvPicPr>
          <p:cNvPr id="7"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23528" y="1530245"/>
            <a:ext cx="8352928"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Mitä tavoitteita 1950-luvulla syntyneet Euroopan yhteisöt asettivat itselleen?</a:t>
            </a:r>
          </a:p>
          <a:p>
            <a:pPr marL="0" marR="0" lvl="0" indent="0" algn="l" defTabSz="914400" rtl="0" eaLnBrk="0" fontAlgn="base" latinLnBrk="0" hangingPunct="0">
              <a:lnSpc>
                <a:spcPct val="100000"/>
              </a:lnSpc>
              <a:spcBef>
                <a:spcPct val="0"/>
              </a:spcBef>
              <a:spcAft>
                <a:spcPct val="0"/>
              </a:spcAft>
              <a:buClrTx/>
              <a:buSzTx/>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Euroopan yhteisöt pyrkivät Euroopan hiili- ja teräsyhteisön mallin laajentaminen koko tavarakauppaan. Tavoitteeksi asetettiin tullien poistaminen, yhteismarkkinoiden luominen, yhteinen maatalouspolitiikka ja maatalouden tuki.</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Miten hyvin tavoitteet toteutuivat vuosien kuluessa?</a:t>
            </a:r>
          </a:p>
          <a:p>
            <a:pPr marL="0" marR="0" lvl="0" indent="0" algn="l" defTabSz="914400" rtl="0" eaLnBrk="0" fontAlgn="base" latinLnBrk="0" hangingPunct="0">
              <a:lnSpc>
                <a:spcPct val="100000"/>
              </a:lnSpc>
              <a:spcBef>
                <a:spcPct val="0"/>
              </a:spcBef>
              <a:spcAft>
                <a:spcPct val="0"/>
              </a:spcAft>
              <a:buClrTx/>
              <a:buSzTx/>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Tavoitteet toteutuivat vuonna 1992 solmitussa Maastrichtin sopimuksessa, jolla luotiin nykyinen Euroopan unioni.   </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Dian numeron paikkamerkki 4"/>
          <p:cNvSpPr>
            <a:spLocks noGrp="1"/>
          </p:cNvSpPr>
          <p:nvPr>
            <p:ph type="sldNum" sz="quarter" idx="11"/>
          </p:nvPr>
        </p:nvSpPr>
        <p:spPr/>
        <p:txBody>
          <a:bodyPr/>
          <a:lstStyle/>
          <a:p>
            <a:fld id="{08A14CC7-E06E-4311-A0C9-A11CF911CE84}" type="slidenum">
              <a:rPr lang="fi-FI" smtClean="0"/>
              <a:pPr/>
              <a:t>5</a:t>
            </a:fld>
            <a:endParaRPr lang="fi-FI" dirty="0"/>
          </a:p>
        </p:txBody>
      </p:sp>
      <p:sp>
        <p:nvSpPr>
          <p:cNvPr id="6" name="Alatunnisteen paikkamerkki 5"/>
          <p:cNvSpPr>
            <a:spLocks noGrp="1"/>
          </p:cNvSpPr>
          <p:nvPr>
            <p:ph type="ftr" sz="quarter" idx="10"/>
          </p:nvPr>
        </p:nvSpPr>
        <p:spPr/>
        <p:txBody>
          <a:bodyPr/>
          <a:lstStyle/>
          <a:p>
            <a:r>
              <a:rPr lang="fi-FI" dirty="0" smtClean="0"/>
              <a:t>Kansalainen ja Eurooppa</a:t>
            </a:r>
            <a:endParaRPr lang="fi-FI" dirty="0"/>
          </a:p>
        </p:txBody>
      </p:sp>
      <p:pic>
        <p:nvPicPr>
          <p:cNvPr id="7"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611560" y="1067845"/>
            <a:ext cx="777686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AutoNum type="arabicPeriod"/>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Euroopan unioni syntyy</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Tehtäviä s. 51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Miten Neuvostoliiton romahtaminen vuonna 1991 vaikutti Euroopan yhdentymiseen?</a:t>
            </a:r>
          </a:p>
          <a:p>
            <a:pPr marL="0" marR="0" lvl="0" indent="0" algn="l" defTabSz="914400" rtl="0" eaLnBrk="0" fontAlgn="base" latinLnBrk="0" hangingPunct="0">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Neuvostoliiton romahtaminen poisti Euroopasta viimeiset yhdentymisen esteet. Euroopan jakautuminen itä- ja länsiblokkiin poistui ja sen mukana päättyi kylmä sota.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6</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827584" y="800145"/>
            <a:ext cx="741682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Mitä Maastrichtin sopimuksessa vuonna 1992 sovittiin?</a:t>
            </a:r>
          </a:p>
          <a:p>
            <a:pPr marL="0" marR="0" lvl="0" indent="0" algn="l" defTabSz="914400" rtl="0" eaLnBrk="0" fontAlgn="base" latinLnBrk="0" hangingPunct="0">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Siinä sovittiin yhteisten sisämarkkinoiden, talous- ja rahaliiton perustamisesta vuoteen 1999 mennessä, yhteisen ulko- ja turvallisuuspolitiikan aikaansaamisesta sekä Euroopan unionin kansalaisuuden luomisesta. Sopimuksessa sovittiin myös Euroopan parlamentin aseman vahvistamisesta ja yhteistyön aikaansaamisesta oikeus- ja sisäasioissa.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7</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668344" y="188640"/>
            <a:ext cx="755650" cy="731838"/>
          </a:xfrm>
          <a:prstGeom prst="rect">
            <a:avLst/>
          </a:prstGeom>
          <a:noFill/>
          <a:ln w="9525">
            <a:noFill/>
            <a:miter lim="800000"/>
            <a:headEnd/>
            <a:tailEnd/>
          </a:ln>
        </p:spPr>
      </p:pic>
    </p:spTree>
  </p:cSld>
  <p:clrMapOvr>
    <a:masterClrMapping/>
  </p:clrMapOvr>
  <p:transition advTm="5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323528" y="1159952"/>
            <a:ext cx="8496944"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Mainitse ainakin kolme asiaa, joiden osalta jäsenvaltioiden yhteistyö on kehittynyt unionin syntyajoista.</a:t>
            </a:r>
          </a:p>
          <a:p>
            <a:pPr marL="0" marR="0" lvl="0" indent="0" algn="l" defTabSz="914400" rtl="0" eaLnBrk="1" fontAlgn="base" latinLnBrk="0" hangingPunct="1">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a:t>
            </a: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Tullirajat on poistettu ja sisämarkkinat on saatu toteutetuksi, unioni on saanut oman valuutan, euron, jäsenmaiden kansalaisille on taattu samat keskeiset oikeudet kaikissa unionimaissa, kansalaiset osallistuvat unionin parlamentin valitsemiseen, unionissa tehdään yhteistyötä rajavalvonnassa. </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8</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79512" y="1419788"/>
            <a:ext cx="856895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Tarkastele yksittäisiä unioniin kuuluvia maita. Mainitse esimerkkejä kooltaan ja ominaisuuksiltaan erilaisista unionin jäsenmaista.</a:t>
            </a:r>
          </a:p>
          <a:p>
            <a:pPr marL="0" marR="0" lvl="0" indent="0" algn="l" defTabSz="914400" rtl="0" eaLnBrk="0" fontAlgn="base" latinLnBrk="0" hangingPunct="0">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 Vastaukseen saa tukea oppikirjasta s. 52-53. </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08A14CC7-E06E-4311-A0C9-A11CF911CE84}" type="slidenum">
              <a:rPr lang="fi-FI" smtClean="0"/>
              <a:pPr/>
              <a:t>9</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advTm="5000"/>
</p:sld>
</file>

<file path=ppt/theme/theme1.xml><?xml version="1.0" encoding="utf-8"?>
<a:theme xmlns:a="http://schemas.openxmlformats.org/drawingml/2006/main" name="KANSALAINEN_eur_opo_pohja1">
  <a:themeElements>
    <a:clrScheme name="Mukautettu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7071"/>
      </a:hlink>
      <a:folHlink>
        <a:srgbClr val="006666"/>
      </a:folHlink>
    </a:clrScheme>
    <a:fontScheme name="Oletusrakenn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letusraken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letusraken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letusraken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letusraken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letusraken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letusraken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letusraken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letusraken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letusraken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letusraken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letusraken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letusraken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KANSALAINEN_eur_opo_pohja1</Template>
  <TotalTime>53</TotalTime>
  <Words>1020</Words>
  <Application>Microsoft Office PowerPoint</Application>
  <PresentationFormat>Näytössä katseltava diaesitys (4:3)</PresentationFormat>
  <Paragraphs>138</Paragraphs>
  <Slides>20</Slides>
  <Notes>0</Notes>
  <HiddenSlides>0</HiddenSlides>
  <MMClips>0</MMClips>
  <ScaleCrop>false</ScaleCrop>
  <HeadingPairs>
    <vt:vector size="4" baseType="variant">
      <vt:variant>
        <vt:lpstr>Teema</vt:lpstr>
      </vt:variant>
      <vt:variant>
        <vt:i4>1</vt:i4>
      </vt:variant>
      <vt:variant>
        <vt:lpstr>Dian otsikot</vt:lpstr>
      </vt:variant>
      <vt:variant>
        <vt:i4>20</vt:i4>
      </vt:variant>
    </vt:vector>
  </HeadingPairs>
  <TitlesOfParts>
    <vt:vector size="21" baseType="lpstr">
      <vt:lpstr>KANSALAINEN_eur_opo_pohja1</vt:lpstr>
      <vt:lpstr>II Miksi Eurooppa yhdentyy? Oppikirjan tehtävien vastaukset</vt:lpstr>
      <vt:lpstr>II Miksi Eurooppa yhdentyy?   Ylikansallinen toimija   Tehtäviä s. 46   1. Mitä unelma ”Euroopan Yhdysvalloista” sisälsi?   Tavoitteena oli Euroopan jälleenrakentaminen ja kommunismin leviämisen estäminen. Samalla haaveiltiin Länsi-Euroopan käsittävän Yhdysvaltojen tapaisen liittovaltion luomisesta.   </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lpstr>Dia 17</vt:lpstr>
      <vt:lpstr>Dia 18</vt:lpstr>
      <vt:lpstr>Dia 19</vt:lpstr>
      <vt:lpstr>Dia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 Miksi Eurooppa yhdentyy? Oppikirjan tehtävien vastaukset</dc:title>
  <dc:creator>Kaisa</dc:creator>
  <cp:lastModifiedBy>Kaisa</cp:lastModifiedBy>
  <cp:revision>8</cp:revision>
  <dcterms:created xsi:type="dcterms:W3CDTF">2011-06-22T10:05:53Z</dcterms:created>
  <dcterms:modified xsi:type="dcterms:W3CDTF">2011-08-05T09:44:18Z</dcterms:modified>
</cp:coreProperties>
</file>